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20" r:id="rId2"/>
    <p:sldMasterId id="2147483717" r:id="rId3"/>
    <p:sldMasterId id="2147483724" r:id="rId4"/>
  </p:sldMasterIdLst>
  <p:notesMasterIdLst>
    <p:notesMasterId r:id="rId6"/>
  </p:notesMasterIdLst>
  <p:sldIdLst>
    <p:sldId id="34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A52"/>
    <a:srgbClr val="F3FFF0"/>
    <a:srgbClr val="F8FFF1"/>
    <a:srgbClr val="FFF8DC"/>
    <a:srgbClr val="DEAC4C"/>
    <a:srgbClr val="C97B3C"/>
    <a:srgbClr val="73C7FF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5" autoAdjust="0"/>
    <p:restoredTop sz="96296" autoAdjust="0"/>
  </p:normalViewPr>
  <p:slideViewPr>
    <p:cSldViewPr snapToGrid="0">
      <p:cViewPr varScale="1">
        <p:scale>
          <a:sx n="112" d="100"/>
          <a:sy n="112" d="100"/>
        </p:scale>
        <p:origin x="170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3FDC5-A1AD-4AAA-B788-6CED34672881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5353D-51B3-4A64-B1FE-85C8C7E9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8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9EE72-446C-4E89-9D84-E30D697F6F6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52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271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650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48319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48319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3082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52799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87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04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61680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13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77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82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1680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4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952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92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1680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06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3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theme" Target="../theme/them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microsoft.com/office/2007/relationships/hdphoto" Target="../media/hdphoto1.wdp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jpeg"/><Relationship Id="rId5" Type="http://schemas.openxmlformats.org/officeDocument/2006/relationships/image" Target="../media/image3.jpg"/><Relationship Id="rId4" Type="http://schemas.openxmlformats.org/officeDocument/2006/relationships/theme" Target="../theme/theme4.xml"/><Relationship Id="rId9" Type="http://schemas.microsoft.com/office/2007/relationships/hdphoto" Target="../media/hdphoto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a22691.jpg"/>
          <p:cNvPicPr>
            <a:picLocks noChangeAspect="1"/>
          </p:cNvPicPr>
          <p:nvPr userDrawn="1"/>
        </p:nvPicPr>
        <p:blipFill rotWithShape="1">
          <a:blip r:embed="rId5" cstate="print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29773" r="21641" b="-86"/>
          <a:stretch/>
        </p:blipFill>
        <p:spPr>
          <a:xfrm>
            <a:off x="0" y="0"/>
            <a:ext cx="9166282" cy="6895602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 rot="16200000" flipH="1">
            <a:off x="1602938" y="-683062"/>
            <a:ext cx="5948288" cy="913384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84000">
                <a:schemeClr val="bg2">
                  <a:lumMod val="50000"/>
                  <a:alpha val="40000"/>
                </a:schemeClr>
              </a:gs>
              <a:gs pos="100000">
                <a:schemeClr val="accent1">
                  <a:lumMod val="50000"/>
                  <a:alpha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 descr="juno logo trans.psd"/>
          <p:cNvPicPr>
            <a:picLocks noChangeAspect="1"/>
          </p:cNvPicPr>
          <p:nvPr userDrawn="1"/>
        </p:nvPicPr>
        <p:blipFill>
          <a:blip r:embed="rId7">
            <a:lum bright="70000" contrast="-70000"/>
            <a:alphaModFix amt="4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02" y="155499"/>
            <a:ext cx="520629" cy="649485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-44406" y="738974"/>
            <a:ext cx="8352647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11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a22691.jpg"/>
          <p:cNvPicPr>
            <a:picLocks noChangeAspect="1"/>
          </p:cNvPicPr>
          <p:nvPr userDrawn="1"/>
        </p:nvPicPr>
        <p:blipFill rotWithShape="1">
          <a:blip r:embed="rId5" cstate="print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29773" r="21641" b="-86"/>
          <a:stretch/>
        </p:blipFill>
        <p:spPr>
          <a:xfrm>
            <a:off x="0" y="0"/>
            <a:ext cx="9166282" cy="6895602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 rot="16200000" flipH="1">
            <a:off x="1602938" y="-683062"/>
            <a:ext cx="5948288" cy="913384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84000">
                <a:schemeClr val="bg2">
                  <a:lumMod val="50000"/>
                  <a:alpha val="40000"/>
                </a:schemeClr>
              </a:gs>
              <a:gs pos="100000">
                <a:schemeClr val="accent1">
                  <a:lumMod val="50000"/>
                  <a:alpha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 descr="juno logo trans.psd"/>
          <p:cNvPicPr>
            <a:picLocks noChangeAspect="1"/>
          </p:cNvPicPr>
          <p:nvPr userDrawn="1"/>
        </p:nvPicPr>
        <p:blipFill>
          <a:blip r:embed="rId7">
            <a:lum bright="70000" contrast="-70000"/>
            <a:alphaModFix amt="4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02" y="155499"/>
            <a:ext cx="520629" cy="649485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-44406" y="738974"/>
            <a:ext cx="8352647" cy="45719"/>
          </a:xfrm>
          <a:prstGeom prst="rect">
            <a:avLst/>
          </a:prstGeom>
          <a:solidFill>
            <a:schemeClr val="tx1">
              <a:alpha val="1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51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uggetBkg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34"/>
          <a:stretch/>
        </p:blipFill>
        <p:spPr>
          <a:xfrm>
            <a:off x="0" y="878469"/>
            <a:ext cx="9144000" cy="5979531"/>
          </a:xfrm>
          <a:prstGeom prst="rect">
            <a:avLst/>
          </a:prstGeom>
        </p:spPr>
      </p:pic>
      <p:pic>
        <p:nvPicPr>
          <p:cNvPr id="10" name="Picture 9" descr="pia22691.jpg"/>
          <p:cNvPicPr>
            <a:picLocks noChangeAspect="1"/>
          </p:cNvPicPr>
          <p:nvPr userDrawn="1"/>
        </p:nvPicPr>
        <p:blipFill rotWithShape="1">
          <a:blip r:embed="rId5" cstate="print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574" b="44880"/>
          <a:stretch/>
        </p:blipFill>
        <p:spPr>
          <a:xfrm>
            <a:off x="0" y="-339"/>
            <a:ext cx="9147713" cy="889339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 rot="16200000" flipH="1">
            <a:off x="1577735" y="-708267"/>
            <a:ext cx="5988539" cy="9143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8000"/>
                </a:schemeClr>
              </a:gs>
              <a:gs pos="84000">
                <a:schemeClr val="bg2">
                  <a:lumMod val="50000"/>
                  <a:alpha val="78000"/>
                </a:schemeClr>
              </a:gs>
              <a:gs pos="100000">
                <a:schemeClr val="accent1">
                  <a:lumMod val="50000"/>
                  <a:alpha val="78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juno logo trans.psd"/>
          <p:cNvPicPr>
            <a:picLocks noChangeAspect="1"/>
          </p:cNvPicPr>
          <p:nvPr userDrawn="1"/>
        </p:nvPicPr>
        <p:blipFill>
          <a:blip r:embed="rId7">
            <a:lum bright="70000" contrast="-70000"/>
            <a:alphaModFix amt="4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183" y="137737"/>
            <a:ext cx="520629" cy="64948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35525" y="721212"/>
            <a:ext cx="8352647" cy="4571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84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uggetBkg.jp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34"/>
          <a:stretch/>
        </p:blipFill>
        <p:spPr>
          <a:xfrm>
            <a:off x="0" y="878469"/>
            <a:ext cx="9144000" cy="5979531"/>
          </a:xfrm>
          <a:prstGeom prst="rect">
            <a:avLst/>
          </a:prstGeom>
        </p:spPr>
      </p:pic>
      <p:pic>
        <p:nvPicPr>
          <p:cNvPr id="10" name="Picture 9" descr="pia22691.jpg"/>
          <p:cNvPicPr>
            <a:picLocks noChangeAspect="1"/>
          </p:cNvPicPr>
          <p:nvPr userDrawn="1"/>
        </p:nvPicPr>
        <p:blipFill rotWithShape="1">
          <a:blip r:embed="rId6" cstate="print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574" b="44880"/>
          <a:stretch/>
        </p:blipFill>
        <p:spPr>
          <a:xfrm>
            <a:off x="0" y="-339"/>
            <a:ext cx="9147713" cy="889339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 rot="16200000" flipH="1">
            <a:off x="1577735" y="-708267"/>
            <a:ext cx="5988539" cy="9143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8000"/>
                </a:schemeClr>
              </a:gs>
              <a:gs pos="84000">
                <a:schemeClr val="bg2">
                  <a:lumMod val="50000"/>
                  <a:alpha val="78000"/>
                </a:schemeClr>
              </a:gs>
              <a:gs pos="100000">
                <a:schemeClr val="accent1">
                  <a:lumMod val="50000"/>
                  <a:alpha val="78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juno logo trans.psd"/>
          <p:cNvPicPr>
            <a:picLocks noChangeAspect="1"/>
          </p:cNvPicPr>
          <p:nvPr userDrawn="1"/>
        </p:nvPicPr>
        <p:blipFill>
          <a:blip r:embed="rId8">
            <a:lum bright="70000" contrast="-70000"/>
            <a:alphaModFix amt="4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183" y="137737"/>
            <a:ext cx="520629" cy="64948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44406" y="712331"/>
            <a:ext cx="8352647" cy="45719"/>
          </a:xfrm>
          <a:prstGeom prst="rect">
            <a:avLst/>
          </a:prstGeom>
          <a:solidFill>
            <a:schemeClr val="tx1">
              <a:alpha val="1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555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9/2022GL0984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55886" y="5659212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667FF656-3671-C839-1F8E-DFE34FBA4102}"/>
              </a:ext>
            </a:extLst>
          </p:cNvPr>
          <p:cNvSpPr txBox="1">
            <a:spLocks/>
          </p:cNvSpPr>
          <p:nvPr/>
        </p:nvSpPr>
        <p:spPr>
          <a:xfrm>
            <a:off x="314960" y="127451"/>
            <a:ext cx="8514080" cy="434101"/>
          </a:xfrm>
          <a:prstGeom prst="rect">
            <a:avLst/>
          </a:prstGeom>
        </p:spPr>
        <p:txBody>
          <a:bodyPr/>
          <a:lstStyle>
            <a:lvl1pPr algn="ctr" defTabSz="9143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EDBA5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Ganymede’s Ionosphere Detected by Juno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A932E1-4128-2AD2-2572-B268B4951015}"/>
              </a:ext>
            </a:extLst>
          </p:cNvPr>
          <p:cNvSpPr txBox="1"/>
          <p:nvPr/>
        </p:nvSpPr>
        <p:spPr>
          <a:xfrm>
            <a:off x="5426891" y="1114378"/>
            <a:ext cx="3402149" cy="491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4310" indent="-194310">
              <a:spcAft>
                <a:spcPts val="800"/>
              </a:spcAft>
              <a:buSzPct val="100000"/>
              <a:buFont typeface="Wingdings" pitchFamily="2" charset="2"/>
              <a:buChar char="§"/>
            </a:pPr>
            <a:r>
              <a:rPr lang="en-US" sz="15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 conducted a radio occultation experiment to search for Ganymede’s ionosphere, the first to use Ka-band at Jupiter.  Ka-band is a special frequency that improves accuracy and minimizes noise from interplanetary plasma.</a:t>
            </a:r>
          </a:p>
          <a:p>
            <a:pPr marL="194310" indent="-194310">
              <a:spcAft>
                <a:spcPts val="800"/>
              </a:spcAft>
              <a:buSzPct val="100000"/>
              <a:buFont typeface="Wingdings" pitchFamily="2" charset="2"/>
              <a:buChar char="§"/>
            </a:pPr>
            <a:r>
              <a:rPr lang="en-US" sz="15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Analyses of the radio occultation data shows a detection of an ionosphere on occultation ingress and a non-detection on egress.  The sensitivity was ~500 cm</a:t>
            </a:r>
            <a:r>
              <a:rPr lang="en-US" sz="15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US" sz="15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minimum volume density required to detect an ionosphere.</a:t>
            </a:r>
          </a:p>
          <a:p>
            <a:pPr marL="194310" indent="-194310">
              <a:spcAft>
                <a:spcPts val="800"/>
              </a:spcAft>
              <a:buSzPct val="100000"/>
              <a:buFont typeface="Wingdings" pitchFamily="2" charset="2"/>
              <a:buChar char="§"/>
            </a:pPr>
            <a:r>
              <a:rPr lang="en-US" sz="15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on ingress occurred where the magnetic fields are connected on one end to Jupiter’s magnetosphere, where higher electron impact ionization rates may increase the electron density.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9C5E25-93B4-DC59-DF11-64F837A3981D}"/>
              </a:ext>
            </a:extLst>
          </p:cNvPr>
          <p:cNvSpPr/>
          <p:nvPr/>
        </p:nvSpPr>
        <p:spPr>
          <a:xfrm>
            <a:off x="304913" y="6169241"/>
            <a:ext cx="84531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Buccino, D.R., </a:t>
            </a:r>
            <a:r>
              <a:rPr lang="en-US" sz="11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Parisi</a:t>
            </a: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M., </a:t>
            </a:r>
            <a:r>
              <a:rPr lang="en-US" sz="11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Gramigna</a:t>
            </a: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E, Gomez-</a:t>
            </a:r>
            <a:r>
              <a:rPr lang="en-US" sz="11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Casajus</a:t>
            </a: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L, Tortora, P, </a:t>
            </a:r>
            <a:r>
              <a:rPr lang="en-US" sz="11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Zannoni</a:t>
            </a: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M., et al., </a:t>
            </a:r>
            <a:r>
              <a:rPr lang="en-US" sz="11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Geophysical Research Letters</a:t>
            </a:r>
            <a:r>
              <a:rPr 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100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https://doi.org/10.1029/2022GL098420</a:t>
            </a:r>
            <a:r>
              <a:rPr lang="en-US" sz="1100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C796CA2-D00F-4250-6F66-CAF7669F0D10}"/>
              </a:ext>
            </a:extLst>
          </p:cNvPr>
          <p:cNvCxnSpPr>
            <a:cxnSpLocks/>
          </p:cNvCxnSpPr>
          <p:nvPr/>
        </p:nvCxnSpPr>
        <p:spPr>
          <a:xfrm>
            <a:off x="375920" y="6113965"/>
            <a:ext cx="7562735" cy="854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1AC245E-72C4-E2AC-23AC-F8A75E087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0" y="1199799"/>
            <a:ext cx="4860879" cy="473769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73493150"/>
      </p:ext>
    </p:extLst>
  </p:cSld>
  <p:clrMapOvr>
    <a:masterClrMapping/>
  </p:clrMapOvr>
</p:sld>
</file>

<file path=ppt/theme/theme1.xml><?xml version="1.0" encoding="utf-8"?>
<a:theme xmlns:a="http://schemas.openxmlformats.org/drawingml/2006/main" name="Jupiter Atmos Gr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Jupiter Atmos So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arfield Gr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tarfield So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6894</TotalTime>
  <Words>148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Calibri</vt:lpstr>
      <vt:lpstr>Wingdings</vt:lpstr>
      <vt:lpstr>Jupiter Atmos Grad</vt:lpstr>
      <vt:lpstr>Jupiter Atmos Solid</vt:lpstr>
      <vt:lpstr>Starfield Grad</vt:lpstr>
      <vt:lpstr>Starfield Solid</vt:lpstr>
      <vt:lpstr>PowerPoint Presentation</vt:lpstr>
    </vt:vector>
  </TitlesOfParts>
  <Company>Johns Hopkins University - Applied Physics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Juno MWG telecon; 10Jun16</dc:title>
  <dc:creator>maukbh1</dc:creator>
  <cp:lastModifiedBy>Janet Froio</cp:lastModifiedBy>
  <cp:revision>313</cp:revision>
  <dcterms:created xsi:type="dcterms:W3CDTF">2016-06-08T16:26:13Z</dcterms:created>
  <dcterms:modified xsi:type="dcterms:W3CDTF">2023-02-21T19:18:40Z</dcterms:modified>
</cp:coreProperties>
</file>